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4" r:id="rId2"/>
    <p:sldId id="256" r:id="rId3"/>
    <p:sldId id="261" r:id="rId4"/>
    <p:sldId id="257" r:id="rId5"/>
    <p:sldId id="260" r:id="rId6"/>
    <p:sldId id="258" r:id="rId7"/>
    <p:sldId id="262" r:id="rId8"/>
    <p:sldId id="259" r:id="rId9"/>
    <p:sldId id="265" r:id="rId10"/>
    <p:sldId id="266" r:id="rId11"/>
    <p:sldId id="273" r:id="rId12"/>
    <p:sldId id="267" r:id="rId13"/>
    <p:sldId id="269" r:id="rId14"/>
    <p:sldId id="270" r:id="rId15"/>
    <p:sldId id="268" r:id="rId16"/>
    <p:sldId id="280" r:id="rId17"/>
    <p:sldId id="277" r:id="rId18"/>
    <p:sldId id="271" r:id="rId19"/>
    <p:sldId id="299" r:id="rId20"/>
    <p:sldId id="282" r:id="rId21"/>
    <p:sldId id="283" r:id="rId22"/>
    <p:sldId id="290" r:id="rId23"/>
    <p:sldId id="291" r:id="rId24"/>
    <p:sldId id="272" r:id="rId25"/>
    <p:sldId id="300" r:id="rId26"/>
    <p:sldId id="286" r:id="rId27"/>
    <p:sldId id="292" r:id="rId28"/>
    <p:sldId id="294" r:id="rId29"/>
    <p:sldId id="278" r:id="rId30"/>
    <p:sldId id="301" r:id="rId31"/>
    <p:sldId id="287" r:id="rId32"/>
    <p:sldId id="289" r:id="rId33"/>
    <p:sldId id="293" r:id="rId34"/>
    <p:sldId id="297" r:id="rId35"/>
    <p:sldId id="284" r:id="rId36"/>
    <p:sldId id="285" r:id="rId37"/>
    <p:sldId id="296" r:id="rId38"/>
    <p:sldId id="298" r:id="rId39"/>
    <p:sldId id="302" r:id="rId40"/>
    <p:sldId id="303" r:id="rId41"/>
    <p:sldId id="275" r:id="rId42"/>
    <p:sldId id="281" r:id="rId43"/>
    <p:sldId id="279" r:id="rId44"/>
    <p:sldId id="306" r:id="rId45"/>
    <p:sldId id="309" r:id="rId46"/>
    <p:sldId id="307" r:id="rId47"/>
    <p:sldId id="308" r:id="rId48"/>
    <p:sldId id="295" r:id="rId49"/>
    <p:sldId id="274" r:id="rId50"/>
    <p:sldId id="276" r:id="rId51"/>
    <p:sldId id="304" r:id="rId52"/>
    <p:sldId id="305" r:id="rId53"/>
    <p:sldId id="310" r:id="rId54"/>
    <p:sldId id="311" r:id="rId55"/>
    <p:sldId id="312" r:id="rId56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 autoAdjust="0"/>
    <p:restoredTop sz="94890" autoAdjust="0"/>
  </p:normalViewPr>
  <p:slideViewPr>
    <p:cSldViewPr>
      <p:cViewPr varScale="1">
        <p:scale>
          <a:sx n="82" d="100"/>
          <a:sy n="82" d="100"/>
        </p:scale>
        <p:origin x="-1020" y="-84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E9B2F-430F-4F06-B73A-3E686DF7F97D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85D45-A816-4F96-BEC7-FFCC1ED97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69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85D45-A816-4F96-BEC7-FFCC1ED9762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04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9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87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11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2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67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9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0B6B-0F34-4B60-AA46-B717113E1AE3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61201-D860-4DF5-9F45-804B5ED84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5" Type="http://schemas.openxmlformats.org/officeDocument/2006/relationships/image" Target="../media/image16.emf"/><Relationship Id="rId10" Type="http://schemas.openxmlformats.org/officeDocument/2006/relationships/image" Target="../media/image3.png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emf"/><Relationship Id="rId4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emf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7" Type="http://schemas.openxmlformats.org/officeDocument/2006/relationships/image" Target="../media/image221.emf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emf"/><Relationship Id="rId5" Type="http://schemas.openxmlformats.org/officeDocument/2006/relationships/image" Target="../media/image219.emf"/><Relationship Id="rId4" Type="http://schemas.openxmlformats.org/officeDocument/2006/relationships/image" Target="../media/image21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7" Type="http://schemas.openxmlformats.org/officeDocument/2006/relationships/image" Target="../media/image235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emf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7" Type="http://schemas.openxmlformats.org/officeDocument/2006/relationships/image" Target="../media/image247.emf"/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emf"/><Relationship Id="rId5" Type="http://schemas.openxmlformats.org/officeDocument/2006/relationships/image" Target="../media/image245.emf"/><Relationship Id="rId4" Type="http://schemas.openxmlformats.org/officeDocument/2006/relationships/image" Target="../media/image24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3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23.emf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3.png"/><Relationship Id="rId1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670" y="443543"/>
            <a:ext cx="5829300" cy="153617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Spin wave excitations in Fe on the basis of band theory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85" y="2459766"/>
            <a:ext cx="2214246" cy="564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634" y="8188273"/>
            <a:ext cx="3429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>
                <a:effectLst/>
              </a:rPr>
              <a:t>Blackman, J. A., Morgan, T. &amp; Cooke, J. F. Prediction of High-Energy Spin-Wave Excitation in Iron. </a:t>
            </a:r>
            <a:r>
              <a:rPr lang="en-GB" sz="1100" i="1" dirty="0" smtClean="0">
                <a:effectLst/>
              </a:rPr>
              <a:t>Phys. Rev. Lett.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55,</a:t>
            </a:r>
            <a:r>
              <a:rPr lang="en-GB" sz="1100" dirty="0" smtClean="0">
                <a:effectLst/>
              </a:rPr>
              <a:t> 2814–2817 (1985).</a:t>
            </a:r>
            <a:endParaRPr lang="en-GB" sz="11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3" y="2459765"/>
            <a:ext cx="1945217" cy="5449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38" y="1839990"/>
            <a:ext cx="9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Theory: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887670" y="8188272"/>
            <a:ext cx="28623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 smtClean="0">
                <a:effectLst/>
              </a:rPr>
              <a:t>Mook</a:t>
            </a:r>
            <a:r>
              <a:rPr lang="en-GB" sz="1100" dirty="0" smtClean="0">
                <a:effectLst/>
              </a:rPr>
              <a:t>, H. A. &amp; </a:t>
            </a:r>
            <a:r>
              <a:rPr lang="en-GB" sz="1100" dirty="0" err="1" smtClean="0">
                <a:effectLst/>
              </a:rPr>
              <a:t>Nicklow</a:t>
            </a:r>
            <a:r>
              <a:rPr lang="en-GB" sz="1100" dirty="0" smtClean="0">
                <a:effectLst/>
              </a:rPr>
              <a:t>, R. M. Neutron Scattering Investigation of the Magnetic Excitations in Iron. </a:t>
            </a:r>
            <a:r>
              <a:rPr lang="en-GB" sz="1100" i="1" dirty="0" smtClean="0">
                <a:effectLst/>
              </a:rPr>
              <a:t>Phys. Rev. B</a:t>
            </a:r>
            <a:r>
              <a:rPr lang="en-GB" sz="1100" dirty="0" smtClean="0">
                <a:effectLst/>
              </a:rPr>
              <a:t> </a:t>
            </a:r>
            <a:r>
              <a:rPr lang="en-GB" sz="1100" b="1" dirty="0" smtClean="0">
                <a:effectLst/>
              </a:rPr>
              <a:t>7,</a:t>
            </a:r>
            <a:r>
              <a:rPr lang="en-GB" sz="1100" dirty="0" smtClean="0">
                <a:effectLst/>
              </a:rPr>
              <a:t> 336–342 (1973).</a:t>
            </a:r>
            <a:endParaRPr lang="en-GB" sz="1100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5062" y="1883701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6" y="2346394"/>
            <a:ext cx="2268252" cy="52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18" y="1115616"/>
            <a:ext cx="3193142" cy="239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" y="1115616"/>
            <a:ext cx="3233780" cy="24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80" y="71492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(u=[1,-1,-1])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374" y="242228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Heisenberg model: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91" y="899592"/>
            <a:ext cx="250105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04" y="827584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3923928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80" y="3851920"/>
            <a:ext cx="269568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2656" y="3203848"/>
            <a:ext cx="302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Parabolic model: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83952" y="49412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20888" y="53222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69604" y="357318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magFF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37112" y="355459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magFF</a:t>
            </a:r>
            <a:endParaRPr lang="en-GB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32" y="899832"/>
            <a:ext cx="244922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59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56" y="107504"/>
            <a:ext cx="6172200" cy="67742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Tobyfitting</a:t>
            </a:r>
            <a:r>
              <a:rPr lang="en-GB" dirty="0" smtClean="0"/>
              <a:t>, </a:t>
            </a:r>
            <a:r>
              <a:rPr lang="en-GB" dirty="0" err="1" smtClean="0"/>
              <a:t>parab</a:t>
            </a:r>
            <a:r>
              <a:rPr lang="en-GB" dirty="0" smtClean="0"/>
              <a:t> model: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8720" y="827584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9964" y="1231762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21087" y="1012250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72312" y="3849082"/>
            <a:ext cx="28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 direction [1,0,0]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161967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39" y="154790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42119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68" y="4037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67322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436554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1120" y="421196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</a:t>
            </a:r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6526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395536"/>
            <a:ext cx="45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2peaks approximation, </a:t>
            </a:r>
            <a:r>
              <a:rPr lang="en-GB" dirty="0" err="1" smtClean="0"/>
              <a:t>parab</a:t>
            </a:r>
            <a:r>
              <a:rPr lang="en-GB" dirty="0" smtClean="0"/>
              <a:t> SW: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" y="31318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21087" y="602268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FHHW+errors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1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48" y="781388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Peak [2,0,0], direction &lt;111&gt;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11561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7047" y="818292"/>
            <a:ext cx="344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Ei400 Peak [1,1,0], direction &lt;100&gt;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5652120"/>
            <a:ext cx="257210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" y="108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6" y="324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5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Heisenberg model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8640" y="1973154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Average </a:t>
            </a:r>
            <a:r>
              <a:rPr lang="en-GB" sz="1600" dirty="0" smtClean="0"/>
              <a:t>J0 </a:t>
            </a:r>
            <a:r>
              <a:rPr lang="en-GB" sz="1600" dirty="0"/>
              <a:t>over number of cuts: 2.683324e+01, Error: 2.525307e-02</a:t>
            </a:r>
          </a:p>
        </p:txBody>
      </p:sp>
    </p:spTree>
    <p:extLst>
      <p:ext uri="{BB962C8B-B14F-4D97-AF65-F5344CB8AC3E}">
        <p14:creationId xmlns:p14="http://schemas.microsoft.com/office/powerpoint/2010/main" val="15319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10531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6676" y="755576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9810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64904" y="724418"/>
            <a:ext cx="17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+ errors 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90888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640" y="251520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2.86 Heisenberg model fitting 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0648" y="2915816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63609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70810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0648" y="324433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29.6279 Sig: </a:t>
            </a:r>
            <a:r>
              <a:rPr lang="en-GB" sz="1000" dirty="0" smtClean="0"/>
              <a:t>0.097528;    Direction</a:t>
            </a:r>
            <a:r>
              <a:rPr lang="en-GB" sz="1000" dirty="0"/>
              <a:t>: [0,1,0] J : 25.5337 Sig: </a:t>
            </a:r>
            <a:r>
              <a:rPr lang="en-GB" sz="1000" dirty="0" smtClean="0"/>
              <a:t>0.2565</a:t>
            </a:r>
          </a:p>
          <a:p>
            <a:r>
              <a:rPr lang="en-GB" sz="1000" dirty="0" smtClean="0"/>
              <a:t>                     Direction</a:t>
            </a:r>
            <a:r>
              <a:rPr lang="en-GB" sz="1000" dirty="0"/>
              <a:t>: [0,0,1] J : 25.3623 Sig: 0.24648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580542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2656" y="543609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60648" y="5549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5.dk=0.1</a:t>
            </a:r>
            <a:endParaRPr lang="en-GB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80542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" y="7712932"/>
            <a:ext cx="1589447" cy="143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88640" y="759633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=10,dk=0.1, J1=26.8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2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13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" y="141294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1043608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12746" y="3347864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errors 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36792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1403848"/>
            <a:ext cx="210930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1457524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37582" y="1057732"/>
            <a:ext cx="404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SW amplitude + errors (realigned a=2.84)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73488" y="3350566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Lifetime  (realigned)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54" y="3679448"/>
            <a:ext cx="2401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61563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06" y="547924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61563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70" y="5756266"/>
            <a:ext cx="59425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[1,0,0] J : 28.8519 Sig: </a:t>
            </a:r>
            <a:r>
              <a:rPr lang="en-GB" sz="1000" dirty="0" smtClean="0"/>
              <a:t>0.58639;   Cut</a:t>
            </a:r>
            <a:r>
              <a:rPr lang="en-GB" sz="1000" dirty="0"/>
              <a:t>: [1,1,0] Direction: [0,0,1] J : 31.3937 Sig: </a:t>
            </a:r>
            <a:r>
              <a:rPr lang="en-GB" sz="1000" dirty="0" smtClean="0"/>
              <a:t>1.4618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[0,1,0] J : 33.7659 Sig: 1.0776</a:t>
            </a:r>
          </a:p>
        </p:txBody>
      </p:sp>
    </p:spTree>
    <p:extLst>
      <p:ext uri="{BB962C8B-B14F-4D97-AF65-F5344CB8AC3E}">
        <p14:creationId xmlns:p14="http://schemas.microsoft.com/office/powerpoint/2010/main" val="426536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251520"/>
            <a:ext cx="5150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</a:t>
            </a:r>
            <a:r>
              <a:rPr lang="en-GB" dirty="0" err="1" smtClean="0"/>
              <a:t>dir</a:t>
            </a:r>
            <a:r>
              <a:rPr lang="en-GB" dirty="0" smtClean="0"/>
              <a:t> &lt;100&gt;, </a:t>
            </a:r>
            <a:r>
              <a:rPr lang="en-GB" dirty="0"/>
              <a:t>Ei400 J0= 25.29; J1 = 13.9312;</a:t>
            </a:r>
          </a:p>
          <a:p>
            <a:r>
              <a:rPr lang="en-GB" dirty="0"/>
              <a:t>J2 = -3.0125; fixed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91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96540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9" y="251520"/>
            <a:ext cx="5238214" cy="8584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5150693"/>
            <a:ext cx="5286375" cy="27336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24744" y="694826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4744" y="6732240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15" y="62488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270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907063" y="64349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255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48680" y="7884368"/>
            <a:ext cx="5894107" cy="95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16832" y="7236296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5912" y="691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87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4582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20,dk=0.1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2598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640" y="755576"/>
            <a:ext cx="552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28.435 Sig: </a:t>
            </a:r>
            <a:r>
              <a:rPr lang="en-GB" sz="1000" dirty="0" smtClean="0"/>
              <a:t>0.24594</a:t>
            </a:r>
          </a:p>
          <a:p>
            <a:r>
              <a:rPr lang="en-GB" sz="1000" dirty="0"/>
              <a:t>Cut: [2,0,0] Direction: [0,1,0] J : 29.7391 Sig: 0.96891</a:t>
            </a:r>
            <a:endParaRPr lang="en-GB" sz="1000" dirty="0" smtClean="0"/>
          </a:p>
          <a:p>
            <a:r>
              <a:rPr lang="en-GB" sz="1000" dirty="0"/>
              <a:t>Cut: [2,0,0] Direction: [0,0,1] J : 29.9298 Sig: 0.52267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38519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656" y="31160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7993" y="3347864"/>
            <a:ext cx="53698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[2,0,0] Direction: [1,0,0] J : 28.6375 Sig: </a:t>
            </a:r>
            <a:r>
              <a:rPr lang="en-GB" sz="1000" dirty="0" smtClean="0"/>
              <a:t>0.62427</a:t>
            </a:r>
          </a:p>
          <a:p>
            <a:r>
              <a:rPr lang="en-GB" sz="1000" dirty="0"/>
              <a:t>Cut: [2,0,0] Direction: [0,1,0] J : 30.3907 Sig: </a:t>
            </a:r>
            <a:r>
              <a:rPr lang="en-GB" sz="1000" dirty="0" smtClean="0"/>
              <a:t>0.8239</a:t>
            </a:r>
          </a:p>
          <a:p>
            <a:r>
              <a:rPr lang="en-GB" sz="1000" dirty="0"/>
              <a:t>Cut: [2,0,0] Direction: [0,0,1] J : 29.6234 Sig: 0.59638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3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594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4425" y="7081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5,dk=0.2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20" y="11878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18782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0848" y="604319"/>
            <a:ext cx="3960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Cut: [1,-1,0] Direction: [1,0,0] J : 28.0905 Sig: </a:t>
            </a:r>
            <a:r>
              <a:rPr lang="en-GB" sz="1050" dirty="0" smtClean="0"/>
              <a:t>0.22103</a:t>
            </a:r>
          </a:p>
          <a:p>
            <a:r>
              <a:rPr lang="en-GB" sz="1050" dirty="0"/>
              <a:t>Cut: [1,-1,0] Direction: [0,1,0] J : 28.8345 Sig: </a:t>
            </a:r>
            <a:r>
              <a:rPr lang="en-GB" sz="1050" dirty="0" smtClean="0"/>
              <a:t>0.31611</a:t>
            </a:r>
          </a:p>
          <a:p>
            <a:r>
              <a:rPr lang="en-GB" sz="1050" dirty="0"/>
              <a:t>Cut: [1,-1,0] Direction: [0,0,1] J : 28.0218 Sig: 0.19771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425" y="32038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</a:t>
            </a:r>
            <a:endParaRPr lang="en-GB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1404" y="3136930"/>
            <a:ext cx="39350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[1,0,0] J : 28.0275 Sig: </a:t>
            </a:r>
            <a:r>
              <a:rPr lang="en-GB" sz="1000" dirty="0" smtClean="0"/>
              <a:t>0.47043</a:t>
            </a:r>
          </a:p>
          <a:p>
            <a:r>
              <a:rPr lang="en-GB" sz="1000" dirty="0"/>
              <a:t>Cut: [1,-1,0] Direction: [0,1,0] J : 28.2609 Sig: </a:t>
            </a:r>
            <a:r>
              <a:rPr lang="en-GB" sz="1000" dirty="0" smtClean="0"/>
              <a:t>0.39878</a:t>
            </a:r>
          </a:p>
          <a:p>
            <a:r>
              <a:rPr lang="en-GB" sz="1000" dirty="0"/>
              <a:t>Cut: [1,-1,0] Direction: [0,0,1] J : 28.1609 Sig: 0.46733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1968" y="56027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07" y="5972089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8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1581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11581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3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63" y="179512"/>
            <a:ext cx="601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</a:t>
            </a:r>
            <a:r>
              <a:rPr lang="en-GB" dirty="0" err="1" smtClean="0"/>
              <a:t>dir</a:t>
            </a:r>
            <a:r>
              <a:rPr lang="en-GB" dirty="0" smtClean="0"/>
              <a:t> &lt;100&gt;, lattice 2.84 Heisenberg model fitting 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8363" y="64109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 = 10,dk=0.1, J=28.6 (fixed)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10436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104380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10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9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195504"/>
            <a:ext cx="221620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187624"/>
            <a:ext cx="206529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11876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" y="33480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347864"/>
            <a:ext cx="2173134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32" y="3019182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Realigned: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33480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656" y="5251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87" y="55801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135" y="55803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4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683568"/>
            <a:ext cx="543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</a:t>
            </a:r>
            <a:r>
              <a:rPr lang="en-GB" dirty="0" err="1" smtClean="0"/>
              <a:t>Ei</a:t>
            </a:r>
            <a:r>
              <a:rPr lang="en-GB" dirty="0" smtClean="0"/>
              <a:t>=400, J0= 25.29; J1 </a:t>
            </a:r>
            <a:r>
              <a:rPr lang="en-GB" dirty="0"/>
              <a:t>= 13.9312;</a:t>
            </a:r>
          </a:p>
          <a:p>
            <a:r>
              <a:rPr lang="en-GB" dirty="0" smtClean="0"/>
              <a:t>J2 </a:t>
            </a:r>
            <a:r>
              <a:rPr lang="en-GB" dirty="0"/>
              <a:t>= -3.0125</a:t>
            </a:r>
            <a:r>
              <a:rPr lang="en-GB" dirty="0" smtClean="0"/>
              <a:t>; fixed</a:t>
            </a:r>
            <a:endParaRPr lang="en-GB" dirty="0"/>
          </a:p>
          <a:p>
            <a:endParaRPr lang="en-GB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08" y="147565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7" y="471601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1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89959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8997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5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11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15" y="971800"/>
            <a:ext cx="157349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2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14236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6632" y="1034316"/>
            <a:ext cx="25186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 J0=28.6 fix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204128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9" y="3275856"/>
            <a:ext cx="279889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79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589" y="1187624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Realigned, </a:t>
            </a:r>
            <a:r>
              <a:rPr lang="en-GB" dirty="0" err="1" smtClean="0"/>
              <a:t>dE</a:t>
            </a:r>
            <a:r>
              <a:rPr lang="en-GB" dirty="0" smtClean="0"/>
              <a:t> = 4: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6632" y="852845"/>
            <a:ext cx="5926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Cut: [1,1,0] Direction: [1,1,1] J : 26.0365 </a:t>
            </a:r>
            <a:r>
              <a:rPr lang="en-GB" sz="1000" dirty="0" smtClean="0"/>
              <a:t>Sig: 0.077748;  Cut</a:t>
            </a:r>
            <a:r>
              <a:rPr lang="en-GB" sz="1000" dirty="0"/>
              <a:t>: [1,1,0] Direction: [1,-1,1] J : 27.7654 </a:t>
            </a:r>
            <a:r>
              <a:rPr lang="en-GB" sz="1000" dirty="0" smtClean="0"/>
              <a:t>Sig: 0.13421</a:t>
            </a:r>
          </a:p>
          <a:p>
            <a:r>
              <a:rPr lang="en-GB" sz="1000" dirty="0"/>
              <a:t>Cut: [1,1,0] Direction: [1,-1,-1] J : 27.9709 </a:t>
            </a:r>
            <a:r>
              <a:rPr lang="en-GB" sz="1000" dirty="0" smtClean="0"/>
              <a:t>Sig: 0.27515;  Cut</a:t>
            </a:r>
            <a:r>
              <a:rPr lang="en-GB" sz="1000" dirty="0"/>
              <a:t>: [1,1,0] Direction: [1,1,-1] J : 27.2034 </a:t>
            </a:r>
            <a:r>
              <a:rPr lang="en-GB" sz="1000" dirty="0" smtClean="0"/>
              <a:t>Sig: </a:t>
            </a:r>
            <a:r>
              <a:rPr lang="en-GB" sz="1000" dirty="0"/>
              <a:t>0.071099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30" y="1475856"/>
            <a:ext cx="239571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6" y="1475656"/>
            <a:ext cx="189403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39" y="1475656"/>
            <a:ext cx="189084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655" y="349188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385192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385212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5786844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=10,dK=0.1; J=28.6 fixed</a:t>
            </a:r>
            <a:endParaRPr lang="en-GB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79" y="608416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60843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4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for gap in 75-? </a:t>
            </a:r>
            <a:r>
              <a:rPr lang="en-GB" dirty="0" err="1" smtClean="0"/>
              <a:t>mEv</a:t>
            </a:r>
            <a:r>
              <a:rPr lang="en-GB" dirty="0" smtClean="0"/>
              <a:t> energy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r>
              <a:rPr lang="en-GB" dirty="0" smtClean="0"/>
              <a:t>Some vague pictures sowing evidence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514350" indent="-514350">
              <a:buAutoNum type="arabicParenR"/>
            </a:pPr>
            <a:r>
              <a:rPr lang="en-GB" dirty="0" smtClean="0"/>
              <a:t>Better spherical cut</a:t>
            </a:r>
          </a:p>
          <a:p>
            <a:pPr marL="514350" indent="-514350">
              <a:buAutoNum type="arabicParenR"/>
            </a:pPr>
            <a:r>
              <a:rPr lang="en-GB" dirty="0" smtClean="0"/>
              <a:t>Resolution deconvolution</a:t>
            </a:r>
          </a:p>
          <a:p>
            <a:pPr marL="514350" indent="-514350">
              <a:buAutoNum type="arabicParenR"/>
            </a:pPr>
            <a:r>
              <a:rPr lang="en-GB" dirty="0" smtClean="0"/>
              <a:t>Symmetrisation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1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57308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&lt;1,1,1&gt;, </a:t>
            </a:r>
            <a:r>
              <a:rPr lang="en-GB" dirty="0" err="1" smtClean="0"/>
              <a:t>Ei</a:t>
            </a:r>
            <a:r>
              <a:rPr lang="en-GB" dirty="0"/>
              <a:t>=400: J0= 25.29; J1 = 13.9312;</a:t>
            </a:r>
          </a:p>
          <a:p>
            <a:r>
              <a:rPr lang="en-GB" dirty="0"/>
              <a:t>J2 = -3.0125; </a:t>
            </a:r>
            <a:r>
              <a:rPr lang="en-GB" dirty="0" smtClean="0"/>
              <a:t>fixed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125963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25" y="1259952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1" y="4355976"/>
            <a:ext cx="384229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971600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1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[2,0,0],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9716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971800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4" y="89959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5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[0,-1,-1],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7557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43" y="7557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63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00" y="342484"/>
            <a:ext cx="511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[0,1,-1],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=200: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2758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5" y="75557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68356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11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1" y="327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2" y="323528"/>
            <a:ext cx="6172200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Summary over Braggs, </a:t>
            </a:r>
            <a:r>
              <a:rPr lang="en-GB" sz="2400" dirty="0" err="1" smtClean="0"/>
              <a:t>Ei</a:t>
            </a:r>
            <a:r>
              <a:rPr lang="en-GB" sz="2400" dirty="0" smtClean="0"/>
              <a:t>=200, J0=26.8;</a:t>
            </a:r>
            <a:endParaRPr lang="en-GB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111561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4704" y="1259632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36003" y="3440728"/>
            <a:ext cx="8627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[1,-1,0]</a:t>
            </a:r>
            <a:endParaRPr lang="en-GB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543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12" y="111585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6" y="543633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740" y="5580112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[1,1,0] &amp; [1,-1,0]</a:t>
            </a:r>
            <a:endParaRPr lang="en-GB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04" y="3276096"/>
            <a:ext cx="23990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48" y="7236496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00691" y="7411670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[2,0,0]</a:t>
            </a:r>
            <a:endParaRPr lang="en-GB" dirty="0"/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522007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5" y="6881002"/>
            <a:ext cx="194585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4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07504"/>
            <a:ext cx="6172200" cy="1524000"/>
          </a:xfrm>
        </p:spPr>
        <p:txBody>
          <a:bodyPr/>
          <a:lstStyle/>
          <a:p>
            <a:r>
              <a:rPr lang="en-GB" dirty="0" smtClean="0"/>
              <a:t>All &lt;100&gt;, </a:t>
            </a:r>
            <a:r>
              <a:rPr lang="en-GB" dirty="0" err="1" smtClean="0"/>
              <a:t>Ei</a:t>
            </a:r>
            <a:r>
              <a:rPr lang="en-GB" dirty="0" smtClean="0"/>
              <a:t>=200; J0 only</a:t>
            </a:r>
            <a:endParaRPr lang="en-GB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52" y="1331640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8" y="4948383"/>
            <a:ext cx="3998419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0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179512"/>
            <a:ext cx="6172200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All </a:t>
            </a:r>
            <a:r>
              <a:rPr lang="en-GB" dirty="0" err="1" smtClean="0"/>
              <a:t>dir</a:t>
            </a:r>
            <a:r>
              <a:rPr lang="en-GB" dirty="0" smtClean="0"/>
              <a:t>, Ei200 J:0-2</a:t>
            </a:r>
            <a:endParaRPr lang="en-GB" sz="13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48440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" y="1475656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Bragg [110</a:t>
            </a:r>
            <a:r>
              <a:rPr lang="en-GB" dirty="0" smtClean="0"/>
              <a:t>]; J0-J2</a:t>
            </a:r>
          </a:p>
          <a:p>
            <a:r>
              <a:rPr lang="en-GB" dirty="0" smtClean="0"/>
              <a:t>j0</a:t>
            </a:r>
            <a:r>
              <a:rPr lang="en-GB" dirty="0"/>
              <a:t>: 27.06 +/- 0.04; j1: 12.34 +/- 0.038;  j2: -3.76 +/- 0.013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47" y="134883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All Braggs J0-J2: </a:t>
            </a:r>
          </a:p>
          <a:p>
            <a:r>
              <a:rPr lang="pl-PL" dirty="0"/>
              <a:t>J0: 24.915 +/- </a:t>
            </a:r>
            <a:r>
              <a:rPr lang="pl-PL" dirty="0" smtClean="0"/>
              <a:t>0.02; </a:t>
            </a:r>
            <a:r>
              <a:rPr lang="pl-PL" dirty="0"/>
              <a:t>J1: 13.760 +/- </a:t>
            </a:r>
            <a:r>
              <a:rPr lang="pl-PL" dirty="0" smtClean="0"/>
              <a:t>0.0</a:t>
            </a:r>
            <a:r>
              <a:rPr lang="en-GB" dirty="0"/>
              <a:t>2</a:t>
            </a:r>
            <a:r>
              <a:rPr lang="pl-PL" dirty="0" smtClean="0"/>
              <a:t>; </a:t>
            </a:r>
            <a:r>
              <a:rPr lang="pl-PL" dirty="0"/>
              <a:t>J2: -3.236 +/- 0.004</a:t>
            </a:r>
            <a:endParaRPr lang="en-GB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484088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33" y="543641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500" y="424883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J0: 28.146 +/- 0.068; J1: 12.931 +/- 0.064; J2: -4.232 +/- 0.020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72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72" y="1143511"/>
            <a:ext cx="3507580" cy="1019944"/>
          </a:xfrm>
        </p:spPr>
        <p:txBody>
          <a:bodyPr>
            <a:normAutofit/>
          </a:bodyPr>
          <a:lstStyle/>
          <a:p>
            <a:r>
              <a:rPr lang="en-GB" sz="1100" dirty="0" smtClean="0"/>
              <a:t>Bragg </a:t>
            </a:r>
            <a:r>
              <a:rPr lang="en-GB" sz="1100" dirty="0"/>
              <a:t>[1,-1,0</a:t>
            </a:r>
            <a:r>
              <a:rPr lang="en-GB" sz="1100" dirty="0" smtClean="0"/>
              <a:t>] </a:t>
            </a:r>
            <a:br>
              <a:rPr lang="en-GB" sz="1100" dirty="0" smtClean="0"/>
            </a:br>
            <a:r>
              <a:rPr lang="pl-PL" sz="1100" dirty="0" smtClean="0"/>
              <a:t>J0</a:t>
            </a:r>
            <a:r>
              <a:rPr lang="pl-PL" sz="1100" dirty="0"/>
              <a:t>: 11.563 +/- 0.703; J1: 40.951 +/- 0.146;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J2</a:t>
            </a:r>
            <a:r>
              <a:rPr lang="pl-PL" sz="1100" dirty="0"/>
              <a:t>:  3.730 +/- 0.190  J3: -4.841 +/- 0.017 </a:t>
            </a:r>
            <a:r>
              <a:rPr lang="en-GB" sz="1100" dirty="0" smtClean="0"/>
              <a:t>;</a:t>
            </a:r>
            <a:r>
              <a:rPr lang="pl-PL" sz="1100" dirty="0" smtClean="0"/>
              <a:t> </a:t>
            </a:r>
            <a:r>
              <a:rPr lang="en-GB" sz="1100" dirty="0" smtClean="0"/>
              <a:t/>
            </a:r>
            <a:br>
              <a:rPr lang="en-GB" sz="1100" dirty="0" smtClean="0"/>
            </a:br>
            <a:r>
              <a:rPr lang="pl-PL" sz="1100" dirty="0" smtClean="0"/>
              <a:t>J4</a:t>
            </a:r>
            <a:r>
              <a:rPr lang="pl-PL" sz="1100" dirty="0"/>
              <a:t>:  1.647 +/- 0.067</a:t>
            </a:r>
            <a:r>
              <a:rPr lang="en-GB" sz="1100" dirty="0"/>
              <a:t/>
            </a:r>
            <a:br>
              <a:rPr lang="en-GB" sz="1100" dirty="0"/>
            </a:br>
            <a:endParaRPr lang="en-GB" sz="11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53465" y="1187624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smtClean="0"/>
              <a:t>All Braggs</a:t>
            </a:r>
          </a:p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2267744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7" y="5436096"/>
            <a:ext cx="319873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6" y="2267744"/>
            <a:ext cx="325606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1" y="5436096"/>
            <a:ext cx="330227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91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" y="366184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[1-1 0]</a:t>
            </a:r>
            <a:br>
              <a:rPr lang="en-GB" sz="1000" dirty="0" smtClean="0"/>
            </a:br>
            <a:r>
              <a:rPr lang="pl-PL" sz="1000" dirty="0"/>
              <a:t>J0: 17.428 +/- 1.898; J1: 33.032 +/- 1.574; J2: 17.804 +/- 0.304  </a:t>
            </a: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pl-PL" sz="1000" dirty="0" smtClean="0"/>
              <a:t>J3</a:t>
            </a:r>
            <a:r>
              <a:rPr lang="pl-PL" sz="1000" dirty="0"/>
              <a:t>: -7.854 +/- 0.100  J4: -4.879 +/- 0.351</a:t>
            </a:r>
            <a:endParaRPr lang="en-GB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187624"/>
            <a:ext cx="3246242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4140272"/>
            <a:ext cx="3262154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016" y="448960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50" dirty="0" smtClean="0"/>
              <a:t>Ei400 [1,1,0]</a:t>
            </a:r>
          </a:p>
          <a:p>
            <a:r>
              <a:rPr lang="pl-PL" sz="1050" dirty="0" smtClean="0"/>
              <a:t>J0</a:t>
            </a:r>
            <a:r>
              <a:rPr lang="pl-PL" sz="1050" dirty="0"/>
              <a:t>: 10.076 +/- 1.216; J1: 30.758 +/- 1.232; </a:t>
            </a:r>
            <a:endParaRPr lang="en-GB" sz="1050" dirty="0" smtClean="0"/>
          </a:p>
          <a:p>
            <a:r>
              <a:rPr lang="pl-PL" sz="1050" dirty="0" smtClean="0"/>
              <a:t>J2</a:t>
            </a:r>
            <a:r>
              <a:rPr lang="pl-PL" sz="1050" dirty="0"/>
              <a:t>: 15.712 +/- 0.692 </a:t>
            </a:r>
            <a:endParaRPr lang="en-GB" sz="1050" dirty="0" smtClean="0"/>
          </a:p>
          <a:p>
            <a:r>
              <a:rPr lang="pl-PL" sz="1050" dirty="0" smtClean="0"/>
              <a:t> </a:t>
            </a:r>
            <a:r>
              <a:rPr lang="pl-PL" sz="1050" dirty="0"/>
              <a:t>J3: -6.723 +/- 0.272  J4: -1.975 +/- 0.358</a:t>
            </a:r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83100"/>
            <a:ext cx="32717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4139952"/>
            <a:ext cx="327782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65241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72441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9775" y="467544"/>
            <a:ext cx="476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53136" y="75557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198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2515126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1(-1)0,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=2.5,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288465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5144" y="291581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207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7020472"/>
            <a:ext cx="215204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648" y="672294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=70-75, &lt;±1,x,y&gt;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1" y="6804248"/>
            <a:ext cx="1939195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200;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45" y="98210"/>
                <a:ext cx="261675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09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4" y="6804488"/>
            <a:ext cx="2064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092870" y="6722948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=100-105, cut &lt;0,x,y&gt; </a:t>
            </a:r>
            <a:r>
              <a:rPr lang="en-GB" dirty="0" err="1" smtClean="0"/>
              <a:t>dK</a:t>
            </a:r>
            <a:r>
              <a:rPr lang="en-GB" dirty="0" smtClean="0"/>
              <a:t>=0.2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225768" y="-2721126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815949" y="514806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504489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5028" y="4675366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23406" y="7380312"/>
            <a:ext cx="1281658" cy="5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23406" y="7884488"/>
            <a:ext cx="1497682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0888" y="75331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772816" y="7884488"/>
            <a:ext cx="928959" cy="35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412776" y="7920472"/>
            <a:ext cx="1289600" cy="323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2812650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5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656" y="179512"/>
            <a:ext cx="3744416" cy="821440"/>
          </a:xfrm>
        </p:spPr>
        <p:txBody>
          <a:bodyPr>
            <a:normAutofit/>
          </a:bodyPr>
          <a:lstStyle/>
          <a:p>
            <a:r>
              <a:rPr lang="en-GB" sz="1000" dirty="0" smtClean="0"/>
              <a:t>Ei400, [2 0 0]</a:t>
            </a:r>
            <a:br>
              <a:rPr lang="en-GB" sz="1000" dirty="0" smtClean="0"/>
            </a:br>
            <a:r>
              <a:rPr lang="pl-PL" sz="1000" dirty="0"/>
              <a:t>J0</a:t>
            </a:r>
            <a:r>
              <a:rPr lang="pl-PL" sz="1000" dirty="0" smtClean="0"/>
              <a:t>: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24053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140384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=10;dk=0.1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403848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6632" y="903398"/>
            <a:ext cx="5556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29.4 Sig: </a:t>
            </a:r>
            <a:r>
              <a:rPr lang="en-GB" sz="1000" dirty="0" smtClean="0"/>
              <a:t>0.58039;   Cut</a:t>
            </a:r>
            <a:r>
              <a:rPr lang="en-GB" sz="1000" dirty="0"/>
              <a:t>: [1,1,0] Direction: [1,-1,0] J : 34.4599 Sig: 0.3922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[1,0,1] J : 33.5446 Sig: </a:t>
            </a:r>
            <a:r>
              <a:rPr lang="en-GB" sz="1000" dirty="0" smtClean="0"/>
              <a:t>0.613;  Cut</a:t>
            </a:r>
            <a:r>
              <a:rPr lang="en-GB" sz="1000" dirty="0"/>
              <a:t>: [1,1,0] Direction: [1,0,-1] J : 30.6759 Sig: </a:t>
            </a:r>
            <a:r>
              <a:rPr lang="en-GB" sz="1000" dirty="0" smtClean="0"/>
              <a:t>0.378</a:t>
            </a:r>
          </a:p>
          <a:p>
            <a:r>
              <a:rPr lang="en-GB" sz="1000" dirty="0"/>
              <a:t>Cut: [1,1,0] Direction: [0,1,1] J : 34.3693 Sig: </a:t>
            </a:r>
            <a:r>
              <a:rPr lang="en-GB" sz="1000" dirty="0" smtClean="0"/>
              <a:t>0.588;  Cut</a:t>
            </a:r>
            <a:r>
              <a:rPr lang="en-GB" sz="1000" dirty="0"/>
              <a:t>: [1,1,0] Direction: [0,1,-1] J : 34.0474 Sig: </a:t>
            </a:r>
            <a:r>
              <a:rPr lang="en-GB" sz="1000" dirty="0" smtClean="0"/>
              <a:t>0.410</a:t>
            </a:r>
            <a:endParaRPr lang="en-GB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0648" y="326656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414015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41401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335" y="3563888"/>
            <a:ext cx="59046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[1,1,0] J : 33.6079 Sig: </a:t>
            </a:r>
            <a:r>
              <a:rPr lang="en-GB" sz="1000" dirty="0" smtClean="0"/>
              <a:t>1.3986;   [</a:t>
            </a:r>
            <a:r>
              <a:rPr lang="en-GB" sz="1000" dirty="0"/>
              <a:t>1,-1,0] J : 34.0755 Sig: </a:t>
            </a:r>
            <a:r>
              <a:rPr lang="en-GB" sz="1000" dirty="0" smtClean="0"/>
              <a:t>0.72275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1,0,1] J : 32.4547 Sig: </a:t>
            </a:r>
            <a:r>
              <a:rPr lang="en-GB" sz="1000" dirty="0" smtClean="0"/>
              <a:t>0.667;     </a:t>
            </a:r>
            <a:r>
              <a:rPr lang="en-GB" sz="1000" dirty="0"/>
              <a:t>[1,0,-1] J : 30.9517 Sig: </a:t>
            </a:r>
            <a:r>
              <a:rPr lang="en-GB" sz="1000" dirty="0" smtClean="0"/>
              <a:t>0.39285</a:t>
            </a:r>
          </a:p>
          <a:p>
            <a:r>
              <a:rPr lang="en-GB" sz="1000" dirty="0" smtClean="0"/>
              <a:t>                                        [</a:t>
            </a:r>
            <a:r>
              <a:rPr lang="en-GB" sz="1000" dirty="0"/>
              <a:t>0,1,1] J : 35.183 Sig: </a:t>
            </a:r>
            <a:r>
              <a:rPr lang="en-GB" sz="1000" dirty="0" smtClean="0"/>
              <a:t>0.84968;   [</a:t>
            </a:r>
            <a:r>
              <a:rPr lang="en-GB" sz="1000" dirty="0"/>
              <a:t>0,1,-1] J : 34.2541 Sig: 0.45708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64" y="413995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1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323528"/>
            <a:ext cx="497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[1,1,0], </a:t>
            </a:r>
            <a:r>
              <a:rPr lang="en-GB" dirty="0" err="1" smtClean="0"/>
              <a:t>dir</a:t>
            </a:r>
            <a:r>
              <a:rPr lang="en-GB" dirty="0" smtClean="0"/>
              <a:t> &lt;1,1,1&gt; Heisenberg model, </a:t>
            </a:r>
            <a:r>
              <a:rPr lang="en-GB" dirty="0" err="1" smtClean="0"/>
              <a:t>Ei</a:t>
            </a:r>
            <a:r>
              <a:rPr lang="en-GB" dirty="0" smtClean="0"/>
              <a:t>=400: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2656" y="68356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</a:t>
            </a:r>
            <a:r>
              <a:rPr lang="en-GB" dirty="0" smtClean="0"/>
              <a:t>=20;dk=0.1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6632" y="1147554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[1,1,0] Direction: [1,1,1] J : 34.8783 Sig: </a:t>
            </a:r>
            <a:r>
              <a:rPr lang="en-GB" sz="1000" dirty="0" smtClean="0"/>
              <a:t>0.95814;    Cut</a:t>
            </a:r>
            <a:r>
              <a:rPr lang="en-GB" sz="1000" dirty="0"/>
              <a:t>: [1,1,0] Direction: [1,-1,1] J : 34.6438 Sig: 0.42422</a:t>
            </a:r>
          </a:p>
          <a:p>
            <a:r>
              <a:rPr lang="en-GB" sz="1000" dirty="0" smtClean="0"/>
              <a:t>Cut</a:t>
            </a:r>
            <a:r>
              <a:rPr lang="en-GB" sz="1000" dirty="0"/>
              <a:t>: [1,1,0] Direction: [-1,1,1] J : 34.5406 Sig: </a:t>
            </a:r>
            <a:r>
              <a:rPr lang="en-GB" sz="1000" dirty="0" smtClean="0"/>
              <a:t>0.49859;   Cut</a:t>
            </a:r>
            <a:r>
              <a:rPr lang="en-GB" sz="1000" dirty="0"/>
              <a:t>: [1,1,0] Direction: [1,-1,-1] J : 35.5887 Sig: </a:t>
            </a:r>
            <a:r>
              <a:rPr lang="en-GB" sz="1000" dirty="0" smtClean="0"/>
              <a:t>0.4593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4" y="154786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1547864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76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656" y="683568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&lt;1,0,0&gt;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36" y="125963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" y="12596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125983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640" y="3043848"/>
            <a:ext cx="6309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Cut: [1,-1,0] Direction: [1,0,0] J : 27.6552 Sig: </a:t>
            </a:r>
            <a:r>
              <a:rPr lang="en-GB" sz="1100" dirty="0" smtClean="0"/>
              <a:t>1.2569; Cut</a:t>
            </a:r>
            <a:r>
              <a:rPr lang="en-GB" sz="1100" dirty="0"/>
              <a:t>: [1,-1,0] Direction: [0,1,0] J : 30.4969 Sig: </a:t>
            </a:r>
            <a:r>
              <a:rPr lang="en-GB" sz="1100" dirty="0" smtClean="0"/>
              <a:t>0.56687</a:t>
            </a:r>
          </a:p>
          <a:p>
            <a:r>
              <a:rPr lang="en-GB" sz="1100" dirty="0"/>
              <a:t>Cut: [1,-1,0] Direction: [0,0,1] J : 35.9077 Sig: 0.66817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28" y="3779912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664" y="3419872"/>
            <a:ext cx="504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Peak [1,-1,0], </a:t>
            </a:r>
            <a:r>
              <a:rPr lang="en-GB" dirty="0" err="1" smtClean="0"/>
              <a:t>dir</a:t>
            </a:r>
            <a:r>
              <a:rPr lang="en-GB" dirty="0" smtClean="0"/>
              <a:t> &lt;1,1,0&gt; Heisenberg model, </a:t>
            </a:r>
            <a:r>
              <a:rPr lang="en-GB" dirty="0" err="1" smtClean="0"/>
              <a:t>Ei</a:t>
            </a:r>
            <a:r>
              <a:rPr lang="en-GB" dirty="0" smtClean="0"/>
              <a:t>=787:</a:t>
            </a:r>
            <a:endParaRPr lang="en-GB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" y="3779912"/>
            <a:ext cx="199920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3780072"/>
            <a:ext cx="199921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656" y="5652120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Cut: [1,-1,0] Direction: [1,1,0] J : 30.1267 Sig: </a:t>
            </a:r>
            <a:r>
              <a:rPr lang="en-GB" sz="1000" dirty="0" smtClean="0"/>
              <a:t>0.95236;    Cut</a:t>
            </a:r>
            <a:r>
              <a:rPr lang="en-GB" sz="1000" dirty="0"/>
              <a:t>: [1,-1,0] Direction: [1,-1,0] J : 35.4225 Sig: </a:t>
            </a:r>
            <a:r>
              <a:rPr lang="en-GB" sz="1000" dirty="0" smtClean="0"/>
              <a:t>1.4114</a:t>
            </a:r>
          </a:p>
          <a:p>
            <a:r>
              <a:rPr lang="en-GB" sz="1000" dirty="0"/>
              <a:t>Cut: [1,-1,0] Direction: [1,0,1] J : 30.914 Sig: </a:t>
            </a:r>
            <a:r>
              <a:rPr lang="en-GB" sz="1000" dirty="0" smtClean="0"/>
              <a:t>0.78239;      Cut</a:t>
            </a:r>
            <a:r>
              <a:rPr lang="en-GB" sz="1000" dirty="0"/>
              <a:t>: [1,-1,0] Direction: [1,0,-1] J : 35.2996 Sig: </a:t>
            </a:r>
            <a:r>
              <a:rPr lang="en-GB" sz="1000" dirty="0" smtClean="0"/>
              <a:t>1.3725</a:t>
            </a:r>
          </a:p>
          <a:p>
            <a:r>
              <a:rPr lang="en-GB" sz="1000" dirty="0"/>
              <a:t>Cut: [1,-1,0] Direction: [0,1,-1] J : 34.9945 Sig: 0.52071</a:t>
            </a:r>
          </a:p>
        </p:txBody>
      </p:sp>
    </p:spTree>
    <p:extLst>
      <p:ext uri="{BB962C8B-B14F-4D97-AF65-F5344CB8AC3E}">
        <p14:creationId xmlns:p14="http://schemas.microsoft.com/office/powerpoint/2010/main" val="21188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64" y="4067944"/>
            <a:ext cx="6172200" cy="1524000"/>
          </a:xfrm>
        </p:spPr>
        <p:txBody>
          <a:bodyPr/>
          <a:lstStyle/>
          <a:p>
            <a:r>
              <a:rPr lang="en-GB" dirty="0" smtClean="0"/>
              <a:t>Equivalent direction fits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948464"/>
            <a:ext cx="619709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5089968"/>
            <a:ext cx="6243751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48" y="35496"/>
            <a:ext cx="6172200" cy="57606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[1,-1,0] fitting with J0</a:t>
            </a:r>
            <a:endParaRPr lang="en-GB" sz="20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1" y="539552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1" y="2772040"/>
            <a:ext cx="288171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09988" y="5620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Ei45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93823" y="74791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Ei65</a:t>
            </a:r>
            <a:endParaRPr lang="en-GB" dirty="0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82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56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276" y="133068"/>
            <a:ext cx="6172200" cy="766524"/>
          </a:xfrm>
        </p:spPr>
        <p:txBody>
          <a:bodyPr/>
          <a:lstStyle/>
          <a:p>
            <a:r>
              <a:rPr lang="en-GB" dirty="0" smtClean="0"/>
              <a:t>[1-1 0]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899592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" y="33478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47" y="334846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3372" y="5940152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Ei200 fit with J from Ei400 fit</a:t>
            </a:r>
            <a:endParaRPr lang="en-GB" dirty="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37220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9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263" y="126552"/>
            <a:ext cx="6172200" cy="766524"/>
          </a:xfrm>
        </p:spPr>
        <p:txBody>
          <a:bodyPr/>
          <a:lstStyle/>
          <a:p>
            <a:r>
              <a:rPr lang="en-GB" dirty="0" smtClean="0"/>
              <a:t>[1 1 0]</a:t>
            </a:r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899872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827584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3563888"/>
            <a:ext cx="3362004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71" y="34918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63" y="6372480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0967" y="60941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J0-2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225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dependent misalignment?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636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2" y="5364088"/>
            <a:ext cx="516350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8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79" y="6154298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0" y="6156176"/>
            <a:ext cx="336200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8" y="336041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8" y="3375270"/>
            <a:ext cx="301644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76" y="808662"/>
            <a:ext cx="338953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Fe401: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802032"/>
            <a:ext cx="338022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92696" y="258318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981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989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39206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7146" y="514156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45146" y="70859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846" y="783141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8796" y="82085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2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44" y="2843808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755576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7" y="1202482"/>
            <a:ext cx="261690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912" y="251520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Looking for gaps in dispersion: Spherical Cut: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2776" y="3260998"/>
            <a:ext cx="792088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72816" y="2607779"/>
            <a:ext cx="720080" cy="1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1378" y="1655576"/>
            <a:ext cx="1197300" cy="97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31116" y="3379050"/>
            <a:ext cx="1427562" cy="112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6624192"/>
            <a:ext cx="231843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78" y="6624192"/>
            <a:ext cx="231843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64" y="4788424"/>
            <a:ext cx="240143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06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351974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97160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50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4" y="608135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98" y="-3148"/>
            <a:ext cx="6172200" cy="75477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Realigned Fe200: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92696" y="2491742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696" y="163222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2696" y="208220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032732" y="1075206"/>
            <a:ext cx="0" cy="7241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5500" y="1071014"/>
            <a:ext cx="0" cy="7317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8096" y="4180058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0946" y="5045576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1802" y="56695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Old: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4077072" y="530260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New: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8406" y="67811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7766" y="719133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6336" y="7598990"/>
            <a:ext cx="51125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62" y="92158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3698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89959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" y="336962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" y="6012160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963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26407" y="204996"/>
            <a:ext cx="3528392" cy="7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000" dirty="0" smtClean="0"/>
              <a:t>J0</a:t>
            </a:r>
            <a:r>
              <a:rPr lang="pl-PL" sz="1000" dirty="0"/>
              <a:t>:  9.957 +/- 0.033; J1: 40.226 +/- 0.061; J2:  2.873 +/- 0.007  </a:t>
            </a:r>
            <a:endParaRPr lang="en-GB" sz="1000" dirty="0" smtClean="0"/>
          </a:p>
          <a:p>
            <a:r>
              <a:rPr lang="pl-PL" sz="1000" dirty="0" smtClean="0"/>
              <a:t>J3</a:t>
            </a:r>
            <a:r>
              <a:rPr lang="pl-PL" sz="1000" dirty="0"/>
              <a:t>: -4.596 +/- 0.006  J4:  2.378 +/- 0.004</a:t>
            </a:r>
            <a:endParaRPr lang="en-GB" sz="1000" dirty="0" smtClean="0"/>
          </a:p>
        </p:txBody>
      </p:sp>
    </p:spTree>
    <p:extLst>
      <p:ext uri="{BB962C8B-B14F-4D97-AF65-F5344CB8AC3E}">
        <p14:creationId xmlns:p14="http://schemas.microsoft.com/office/powerpoint/2010/main" val="360265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683568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62" y="75557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3059832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2987824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6" y="5436336"/>
            <a:ext cx="288171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58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254452" cy="168553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Fitting with changeable J0</a:t>
            </a:r>
            <a:br>
              <a:rPr lang="en-GB" dirty="0" smtClean="0"/>
            </a:br>
            <a:r>
              <a:rPr lang="en-GB" dirty="0" smtClean="0"/>
              <a:t>Braggs [110],[1-10] and [200]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195513"/>
            <a:ext cx="53530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584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Q-cuts: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04664" y="1763688"/>
            <a:ext cx="136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1) J-variable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9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475" y="0"/>
            <a:ext cx="6172200" cy="1037464"/>
          </a:xfrm>
        </p:spPr>
        <p:txBody>
          <a:bodyPr/>
          <a:lstStyle/>
          <a:p>
            <a:r>
              <a:rPr lang="en-GB" dirty="0" smtClean="0"/>
              <a:t>DFT comparison: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32650" y="827584"/>
            <a:ext cx="5658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Fitting dispersion in 100 direction using Gaussian function.</a:t>
            </a:r>
          </a:p>
          <a:p>
            <a:r>
              <a:rPr lang="en-GB" dirty="0" smtClean="0"/>
              <a:t>Fitting range 0-2 (in </a:t>
            </a:r>
            <a:r>
              <a:rPr lang="en-GB" dirty="0" err="1" smtClean="0"/>
              <a:t>hkl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35" y="1403648"/>
            <a:ext cx="4121261" cy="312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" y="4572000"/>
            <a:ext cx="233860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249" y="494623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=10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15" y="457200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19326" y="494623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=50</a:t>
            </a:r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57220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25144" y="486003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=92</a:t>
            </a:r>
            <a:endParaRPr lang="en-GB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4" y="673224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09490" y="693897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=147</a:t>
            </a:r>
            <a:endParaRPr lang="en-GB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6804448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324719" y="702027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=201</a:t>
            </a:r>
            <a:endParaRPr lang="en-GB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96" y="6732240"/>
            <a:ext cx="237311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581128" y="687625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smtClean="0"/>
              <a:t>=297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63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529" y="107504"/>
            <a:ext cx="522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=186 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68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6754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630009" y="68356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Ei = 400;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  </m:t>
                    </m:r>
                    <m:r>
                      <a:rPr lang="en-GB" b="0" i="1" smtClean="0">
                        <a:latin typeface="Cambria Math"/>
                      </a:rPr>
                      <m:t>𝐸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𝐷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GB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40" y="2123728"/>
                <a:ext cx="2616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2555776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rot="16200000">
            <a:off x="3290941" y="-731173"/>
            <a:ext cx="235485" cy="6377337"/>
          </a:xfrm>
          <a:prstGeom prst="rightBrace">
            <a:avLst>
              <a:gd name="adj1" fmla="val 8333"/>
              <a:gd name="adj2" fmla="val 50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7152" y="26997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237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4499992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797152" y="457200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|D|=</a:t>
            </a:r>
            <a:r>
              <a:rPr lang="en-GB" dirty="0" smtClean="0"/>
              <a:t>230 [</a:t>
            </a:r>
            <a:r>
              <a:rPr lang="en-GB" sz="1400" dirty="0" err="1" smtClean="0"/>
              <a:t>meV</a:t>
            </a:r>
            <a:r>
              <a:rPr lang="en-GB" sz="1400" dirty="0" smtClean="0"/>
              <a:t>*</a:t>
            </a:r>
            <a:r>
              <a:rPr lang="en-GB" sz="1400" dirty="0" smtClean="0">
                <a:latin typeface="Symbol" panose="05050102010706020507" pitchFamily="18" charset="2"/>
              </a:rPr>
              <a:t>A</a:t>
            </a:r>
            <a:r>
              <a:rPr lang="en-GB" sz="1400" baseline="30000" dirty="0" smtClean="0">
                <a:latin typeface="Symbol" panose="05050102010706020507" pitchFamily="18" charset="2"/>
              </a:rPr>
              <a:t>-2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0" y="69484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36" y="6948464"/>
            <a:ext cx="215880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373216" y="7358784"/>
            <a:ext cx="648072" cy="4459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22" y="6516216"/>
            <a:ext cx="63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SW intersection observed at dE~250 in direction 200-&gt;3(-1)0?</a:t>
            </a:r>
            <a:endParaRPr lang="en-GB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020472"/>
            <a:ext cx="26925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5301208" y="7385572"/>
            <a:ext cx="360040" cy="7148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25144" y="69495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Gap?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12776" y="7200906"/>
            <a:ext cx="989222" cy="315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1"/>
          </p:cNvCxnSpPr>
          <p:nvPr/>
        </p:nvCxnSpPr>
        <p:spPr>
          <a:xfrm flipH="1">
            <a:off x="1479938" y="7134207"/>
            <a:ext cx="845206" cy="475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/>
          <p:cNvCxnSpPr/>
          <p:nvPr/>
        </p:nvCxnSpPr>
        <p:spPr>
          <a:xfrm>
            <a:off x="5161955" y="826402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Connector 2063"/>
          <p:cNvCxnSpPr/>
          <p:nvPr/>
        </p:nvCxnSpPr>
        <p:spPr>
          <a:xfrm>
            <a:off x="5831932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511906" y="7092280"/>
            <a:ext cx="0" cy="144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81007" y="797122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85770" y="7682633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95296" y="7394038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Oval 2067"/>
          <p:cNvSpPr/>
          <p:nvPr/>
        </p:nvSpPr>
        <p:spPr>
          <a:xfrm>
            <a:off x="5490565" y="73755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814790" y="76588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6148541" y="7942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815472" y="8230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482403" y="79465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811938" y="7370223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814227" y="7949324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09" y="452356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80" y="2627984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2" y="248376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22422" y="241176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110,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74822" y="4202668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Bragg 200, Directions [100] (</a:t>
            </a:r>
            <a:r>
              <a:rPr lang="en-GB" dirty="0" smtClean="0">
                <a:latin typeface="Symbol" panose="05050102010706020507" pitchFamily="18" charset="2"/>
              </a:rPr>
              <a:t>G</a:t>
            </a:r>
            <a:r>
              <a:rPr lang="en-GB" dirty="0" smtClean="0"/>
              <a:t>H), </a:t>
            </a:r>
            <a:r>
              <a:rPr lang="en-GB" dirty="0" err="1" smtClean="0"/>
              <a:t>dE</a:t>
            </a:r>
            <a:r>
              <a:rPr lang="en-GB" dirty="0" smtClean="0"/>
              <a:t>=5, </a:t>
            </a:r>
            <a:r>
              <a:rPr lang="en-GB" dirty="0" err="1" smtClean="0"/>
              <a:t>dK</a:t>
            </a:r>
            <a:r>
              <a:rPr lang="en-GB" dirty="0" smtClean="0"/>
              <a:t>=0.1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Searching for </a:t>
            </a:r>
            <a:r>
              <a:rPr lang="en-GB" dirty="0" err="1" smtClean="0"/>
              <a:t>sw</a:t>
            </a:r>
            <a:r>
              <a:rPr lang="en-GB" dirty="0" smtClean="0"/>
              <a:t> “Roof” at point “N” (1/2,1/2,0) at 250 </a:t>
            </a:r>
            <a:r>
              <a:rPr lang="en-GB" dirty="0" err="1" smtClean="0"/>
              <a:t>mEV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Exists:</a:t>
            </a:r>
          </a:p>
          <a:p>
            <a:pPr marL="0" indent="0">
              <a:buNone/>
            </a:pPr>
            <a:r>
              <a:rPr lang="en-GB" dirty="0" smtClean="0"/>
              <a:t>Pictures showing rooftop</a:t>
            </a:r>
          </a:p>
          <a:p>
            <a:pPr marL="0" indent="0">
              <a:buNone/>
            </a:pPr>
            <a:r>
              <a:rPr lang="en-GB" dirty="0" smtClean="0"/>
              <a:t>Needed:</a:t>
            </a:r>
          </a:p>
          <a:p>
            <a:pPr marL="0" indent="0">
              <a:buNone/>
            </a:pPr>
            <a:r>
              <a:rPr lang="en-GB" dirty="0" smtClean="0"/>
              <a:t>Q-</a:t>
            </a:r>
            <a:r>
              <a:rPr lang="en-GB" dirty="0" err="1" smtClean="0"/>
              <a:t>dE</a:t>
            </a:r>
            <a:r>
              <a:rPr lang="en-GB" dirty="0" smtClean="0"/>
              <a:t> cut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15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334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" y="46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" y="1907864"/>
            <a:ext cx="192437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" y="334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49" y="336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478818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62283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97" y="-199524"/>
            <a:ext cx="6172200" cy="667068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Catching N point (½, </a:t>
            </a:r>
            <a:r>
              <a:rPr lang="en-GB" sz="2800" dirty="0"/>
              <a:t>½</a:t>
            </a:r>
            <a:r>
              <a:rPr lang="en-GB" sz="2800" dirty="0" smtClean="0"/>
              <a:t>,0)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04664" y="4675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7410" y="394450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=200+20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4664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0848" y="190770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466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88840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664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88840" y="478802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8840" y="622834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716540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0547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9211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67322" y="672138"/>
            <a:ext cx="0" cy="1080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88840" y="99468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73600" y="120286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977410" y="142247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65980" y="163491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977410" y="77043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965980" y="222240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969790" y="3635896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965980" y="2108870"/>
            <a:ext cx="1065262" cy="1080120"/>
            <a:chOff x="1965980" y="672138"/>
            <a:chExt cx="1065262" cy="108012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62170" y="3522742"/>
            <a:ext cx="1065262" cy="1080120"/>
            <a:chOff x="1965980" y="672138"/>
            <a:chExt cx="1065262" cy="1080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62170" y="4992618"/>
            <a:ext cx="1065262" cy="1080120"/>
            <a:chOff x="1965980" y="672138"/>
            <a:chExt cx="1065262" cy="1080120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65980" y="6428968"/>
            <a:ext cx="1065262" cy="1080120"/>
            <a:chOff x="1965980" y="672138"/>
            <a:chExt cx="1065262" cy="108012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2716540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250547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29211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067322" y="672138"/>
              <a:ext cx="0" cy="10801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88840" y="99468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73600" y="12028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977410" y="1422476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965980" y="1634912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/>
          <p:cNvCxnSpPr/>
          <p:nvPr/>
        </p:nvCxnSpPr>
        <p:spPr>
          <a:xfrm>
            <a:off x="1973600" y="5102344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77410" y="6545932"/>
            <a:ext cx="104240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6632" y="7524328"/>
            <a:ext cx="1920397" cy="1512168"/>
            <a:chOff x="3740851" y="7596336"/>
            <a:chExt cx="1920397" cy="15121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851" y="766850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49080" y="7596336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=300+20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7072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/>
            <p:cNvCxnSpPr/>
            <p:nvPr/>
          </p:nvCxnSpPr>
          <p:spPr>
            <a:xfrm>
              <a:off x="4080882" y="7981900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652619" y="7524488"/>
            <a:ext cx="1920397" cy="1584016"/>
            <a:chOff x="2084667" y="7524328"/>
            <a:chExt cx="1920397" cy="158401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667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20888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=320+20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17078" y="7869128"/>
              <a:ext cx="1065262" cy="1080120"/>
              <a:chOff x="328846" y="7869128"/>
              <a:chExt cx="1065262" cy="10801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28846" y="7869128"/>
                <a:ext cx="1065262" cy="1080120"/>
                <a:chOff x="1965980" y="672138"/>
                <a:chExt cx="1065262" cy="1080120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2716540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50547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229211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2067322" y="672138"/>
                  <a:ext cx="0" cy="10801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988840" y="99468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973600" y="1202864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977410" y="1422476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65980" y="1634912"/>
                  <a:ext cx="104240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Straight Connector 116"/>
              <p:cNvCxnSpPr/>
              <p:nvPr/>
            </p:nvCxnSpPr>
            <p:spPr>
              <a:xfrm>
                <a:off x="340276" y="79826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3212976" y="7524488"/>
            <a:ext cx="1920397" cy="1584016"/>
            <a:chOff x="44624" y="7524328"/>
            <a:chExt cx="1920397" cy="1584016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" y="7668344"/>
              <a:ext cx="1920397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32656" y="7524328"/>
              <a:ext cx="100811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dE</a:t>
              </a:r>
              <a:r>
                <a:rPr lang="en-GB" sz="1400" dirty="0" smtClean="0">
                  <a:solidFill>
                    <a:schemeClr val="tx1"/>
                  </a:solidFill>
                </a:rPr>
                <a:t>=340+20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7994" y="7872938"/>
              <a:ext cx="1065262" cy="1080120"/>
              <a:chOff x="1965980" y="672138"/>
              <a:chExt cx="1065262" cy="108012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04664" y="7983428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466" y="4988808"/>
            <a:ext cx="1065262" cy="1080120"/>
            <a:chOff x="328846" y="7869128"/>
            <a:chExt cx="1065262" cy="1080120"/>
          </a:xfrm>
        </p:grpSpPr>
        <p:grpSp>
          <p:nvGrpSpPr>
            <p:cNvPr id="121" name="Group 120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344086" y="2108488"/>
            <a:ext cx="1065262" cy="1080120"/>
            <a:chOff x="328846" y="7869128"/>
            <a:chExt cx="1065262" cy="1080120"/>
          </a:xfrm>
        </p:grpSpPr>
        <p:grpSp>
          <p:nvGrpSpPr>
            <p:cNvPr id="132" name="Group 131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44086" y="3548648"/>
            <a:ext cx="1065262" cy="1080120"/>
            <a:chOff x="328846" y="7869128"/>
            <a:chExt cx="1065262" cy="1080120"/>
          </a:xfrm>
        </p:grpSpPr>
        <p:grpSp>
          <p:nvGrpSpPr>
            <p:cNvPr id="145" name="Group 144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332656" y="672138"/>
            <a:ext cx="1065262" cy="1080120"/>
            <a:chOff x="328846" y="7869128"/>
            <a:chExt cx="1065262" cy="1080120"/>
          </a:xfrm>
        </p:grpSpPr>
        <p:grpSp>
          <p:nvGrpSpPr>
            <p:cNvPr id="167" name="Group 166"/>
            <p:cNvGrpSpPr/>
            <p:nvPr/>
          </p:nvGrpSpPr>
          <p:grpSpPr>
            <a:xfrm>
              <a:off x="328846" y="7869128"/>
              <a:ext cx="1065262" cy="1080120"/>
              <a:chOff x="1965980" y="672138"/>
              <a:chExt cx="1065262" cy="108012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16540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50547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29211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067322" y="672138"/>
                <a:ext cx="0" cy="108012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988840" y="99468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973600" y="1202864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77410" y="1422476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65980" y="1634912"/>
                <a:ext cx="1042402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/>
            <p:cNvCxnSpPr/>
            <p:nvPr/>
          </p:nvCxnSpPr>
          <p:spPr>
            <a:xfrm>
              <a:off x="340276" y="7982664"/>
              <a:ext cx="104240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192893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3717032" y="1619672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=220+20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45024" y="3347864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=240+20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478802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tangle 185"/>
          <p:cNvSpPr/>
          <p:nvPr/>
        </p:nvSpPr>
        <p:spPr>
          <a:xfrm>
            <a:off x="3717032" y="471601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4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3717032" y="6156176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=280+20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354781" y="1547664"/>
            <a:ext cx="0" cy="596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6192260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4" name="Straight Connector 193"/>
          <p:cNvCxnSpPr/>
          <p:nvPr/>
        </p:nvCxnSpPr>
        <p:spPr>
          <a:xfrm>
            <a:off x="6021288" y="6372200"/>
            <a:ext cx="0" cy="10953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789040" y="6751512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765416" y="7232486"/>
            <a:ext cx="23846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46754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79" y="1907864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4650513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" name="Rectangle 192"/>
          <p:cNvSpPr/>
          <p:nvPr/>
        </p:nvSpPr>
        <p:spPr>
          <a:xfrm>
            <a:off x="5316161" y="6093415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dE</a:t>
            </a:r>
            <a:r>
              <a:rPr lang="en-GB" sz="1400" dirty="0" smtClean="0">
                <a:solidFill>
                  <a:schemeClr val="tx1"/>
                </a:solidFill>
              </a:rPr>
              <a:t>=360+20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7668344"/>
            <a:ext cx="183735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291" y="7818952"/>
            <a:ext cx="9797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rgbClr val="FF0000"/>
                </a:solidFill>
              </a:rPr>
              <a:t>Removed</a:t>
            </a:r>
            <a:r>
              <a:rPr lang="en-GB" sz="700" dirty="0" smtClean="0"/>
              <a:t> </a:t>
            </a:r>
            <a:r>
              <a:rPr lang="en-GB" sz="700" dirty="0" smtClean="0">
                <a:solidFill>
                  <a:srgbClr val="FF0000"/>
                </a:solidFill>
              </a:rPr>
              <a:t>background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22" y="14539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=401</a:t>
            </a:r>
            <a:endParaRPr lang="en-GB" dirty="0"/>
          </a:p>
        </p:txBody>
      </p:sp>
      <p:sp>
        <p:nvSpPr>
          <p:cNvPr id="177" name="TextBox 176"/>
          <p:cNvSpPr txBox="1"/>
          <p:nvPr/>
        </p:nvSpPr>
        <p:spPr>
          <a:xfrm>
            <a:off x="2003521" y="1691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8" name="TextBox 177"/>
          <p:cNvSpPr txBox="1"/>
          <p:nvPr/>
        </p:nvSpPr>
        <p:spPr>
          <a:xfrm>
            <a:off x="3836887" y="110632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sp>
        <p:nvSpPr>
          <p:cNvPr id="179" name="TextBox 178"/>
          <p:cNvSpPr txBox="1"/>
          <p:nvPr/>
        </p:nvSpPr>
        <p:spPr>
          <a:xfrm>
            <a:off x="524519" y="70829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=787</a:t>
            </a:r>
            <a:endParaRPr lang="en-GB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931862" y="3743377"/>
            <a:ext cx="667279" cy="127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700000">
            <a:off x="2437207" y="4048512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 rot="2700000">
            <a:off x="2458487" y="5480045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 rot="2700000">
            <a:off x="2445787" y="692338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/>
          <p:cNvSpPr/>
          <p:nvPr/>
        </p:nvSpPr>
        <p:spPr>
          <a:xfrm rot="2700000">
            <a:off x="2468012" y="8363540"/>
            <a:ext cx="318881" cy="318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0928" y="4808930"/>
            <a:ext cx="515966" cy="771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8666" y="467536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68" y="3420032"/>
            <a:ext cx="192039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7578" y="322015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Symbol" panose="05050102010706020507" pitchFamily="18" charset="2"/>
              </a:rPr>
              <a:t>P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-no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spur</a:t>
            </a:r>
            <a:endParaRPr lang="en-GB" sz="1400" dirty="0">
              <a:latin typeface="Symbol" panose="05050102010706020507" pitchFamily="18" charset="2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814228" y="4020692"/>
            <a:ext cx="162278" cy="92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085184" y="4107952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13746" y="4211960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099441" y="4011136"/>
            <a:ext cx="1656184" cy="955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4227" y="3535392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76505" y="3507370"/>
            <a:ext cx="1" cy="117109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/>
          <p:cNvCxnSpPr/>
          <p:nvPr/>
        </p:nvCxnSpPr>
        <p:spPr>
          <a:xfrm flipV="1">
            <a:off x="4941168" y="4062802"/>
            <a:ext cx="990694" cy="7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/>
          <p:cNvSpPr txBox="1"/>
          <p:nvPr/>
        </p:nvSpPr>
        <p:spPr>
          <a:xfrm>
            <a:off x="4757850" y="465051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5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Symmetrized cuts: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763688"/>
            <a:ext cx="4024927" cy="30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5724128"/>
            <a:ext cx="332560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077" y="522007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Ei</a:t>
            </a:r>
            <a:r>
              <a:rPr lang="en-GB" dirty="0" smtClean="0"/>
              <a:t> 400; 111 (u=[1,-1,1])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92" y="5724128"/>
            <a:ext cx="332560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269585</TotalTime>
  <Words>2011</Words>
  <Application>Microsoft Office PowerPoint</Application>
  <PresentationFormat>On-screen Show (4:3)</PresentationFormat>
  <Paragraphs>225</Paragraphs>
  <Slides>55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Spin wave excitations in Fe on the basis of band theory</vt:lpstr>
      <vt:lpstr>PowerPoint Presentation</vt:lpstr>
      <vt:lpstr>Looking for gap in 75-? mEv energy range</vt:lpstr>
      <vt:lpstr>PowerPoint Presentation</vt:lpstr>
      <vt:lpstr>PowerPoint Presentation</vt:lpstr>
      <vt:lpstr>PowerPoint Presentation</vt:lpstr>
      <vt:lpstr>Searching for sw “Roof” at point “N” (1/2,1/2,0) at 250 mEV</vt:lpstr>
      <vt:lpstr>Catching N point (½, ½,0)</vt:lpstr>
      <vt:lpstr>Symmetrized cuts:</vt:lpstr>
      <vt:lpstr>PowerPoint Presentation</vt:lpstr>
      <vt:lpstr>PowerPoint Presentation</vt:lpstr>
      <vt:lpstr>Tobyfitting, parab model:</vt:lpstr>
      <vt:lpstr>PowerPoint Presentation</vt:lpstr>
      <vt:lpstr>PowerPoint Presentation</vt:lpstr>
      <vt:lpstr>PowerPoint Presentation</vt:lpstr>
      <vt:lpstr>Heisenberg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over Braggs, Ei=200, J0=26.8;</vt:lpstr>
      <vt:lpstr>All &lt;100&gt;, Ei=200; J0 only</vt:lpstr>
      <vt:lpstr>All dir, Ei200 J:0-2</vt:lpstr>
      <vt:lpstr>Bragg [1,-1,0]  J0: 11.563 +/- 0.703; J1: 40.951 +/- 0.146;  J2:  3.730 +/- 0.190  J3: -4.841 +/- 0.017 ;  J4:  1.647 +/- 0.067 </vt:lpstr>
      <vt:lpstr>Ei400, [1-1 0] J0: 17.428 +/- 1.898; J1: 33.032 +/- 1.574; J2: 17.804 +/- 0.304   J3: -7.854 +/- 0.100  J4: -4.879 +/- 0.351</vt:lpstr>
      <vt:lpstr>Ei400, [2 0 0] J0:</vt:lpstr>
      <vt:lpstr>PowerPoint Presentation</vt:lpstr>
      <vt:lpstr>PowerPoint Presentation</vt:lpstr>
      <vt:lpstr>PowerPoint Presentation</vt:lpstr>
      <vt:lpstr>Equivalent direction fits</vt:lpstr>
      <vt:lpstr>[1,-1,0] fitting with J0</vt:lpstr>
      <vt:lpstr>[1-1 0]</vt:lpstr>
      <vt:lpstr>[1 1 0]</vt:lpstr>
      <vt:lpstr>Energy dependent misalignment?</vt:lpstr>
      <vt:lpstr>Realigned Fe401:</vt:lpstr>
      <vt:lpstr>Realigned Fe200:</vt:lpstr>
      <vt:lpstr>PowerPoint Presentation</vt:lpstr>
      <vt:lpstr>PowerPoint Presentation</vt:lpstr>
      <vt:lpstr>Fitting with changeable J0 Braggs [110],[1-10] and [200]</vt:lpstr>
      <vt:lpstr>Q-cuts:</vt:lpstr>
      <vt:lpstr>DFT comparison: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Buts, Alex (STFC,RAL,ISIS)</dc:creator>
  <cp:lastModifiedBy>Buts, Alex (STFC,RAL,ISIS)</cp:lastModifiedBy>
  <cp:revision>261</cp:revision>
  <dcterms:created xsi:type="dcterms:W3CDTF">2014-12-23T10:30:38Z</dcterms:created>
  <dcterms:modified xsi:type="dcterms:W3CDTF">2017-10-23T09:27:04Z</dcterms:modified>
</cp:coreProperties>
</file>